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Default Extension="pict" ContentType="image/pi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vml" ContentType="application/vnd.openxmlformats-officedocument.vmlDrawing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3" r:id="rId2"/>
    <p:sldId id="283" r:id="rId3"/>
    <p:sldId id="301" r:id="rId4"/>
    <p:sldId id="300" r:id="rId5"/>
    <p:sldId id="302" r:id="rId6"/>
    <p:sldId id="291" r:id="rId7"/>
    <p:sldId id="292" r:id="rId8"/>
    <p:sldId id="262" r:id="rId9"/>
    <p:sldId id="295" r:id="rId10"/>
    <p:sldId id="305" r:id="rId11"/>
    <p:sldId id="298" r:id="rId12"/>
    <p:sldId id="299" r:id="rId13"/>
    <p:sldId id="304" r:id="rId14"/>
    <p:sldId id="296" r:id="rId15"/>
    <p:sldId id="297" r:id="rId16"/>
    <p:sldId id="264" r:id="rId17"/>
    <p:sldId id="268" r:id="rId18"/>
    <p:sldId id="279" r:id="rId19"/>
    <p:sldId id="306" r:id="rId20"/>
    <p:sldId id="269" r:id="rId21"/>
    <p:sldId id="285" r:id="rId22"/>
    <p:sldId id="284" r:id="rId23"/>
    <p:sldId id="270" r:id="rId24"/>
    <p:sldId id="278" r:id="rId25"/>
    <p:sldId id="281" r:id="rId26"/>
    <p:sldId id="293" r:id="rId27"/>
    <p:sldId id="294" r:id="rId28"/>
    <p:sldId id="267" r:id="rId29"/>
    <p:sldId id="282" r:id="rId30"/>
    <p:sldId id="289" r:id="rId31"/>
    <p:sldId id="286" r:id="rId32"/>
    <p:sldId id="287" r:id="rId33"/>
    <p:sldId id="288" r:id="rId34"/>
    <p:sldId id="275" r:id="rId35"/>
    <p:sldId id="276" r:id="rId36"/>
    <p:sldId id="290" r:id="rId37"/>
    <p:sldId id="277" r:id="rId38"/>
    <p:sldId id="271" r:id="rId39"/>
    <p:sldId id="272" r:id="rId40"/>
    <p:sldId id="303" r:id="rId41"/>
    <p:sldId id="273" r:id="rId42"/>
    <p:sldId id="274" r:id="rId43"/>
    <p:sldId id="307" r:id="rId44"/>
    <p:sldId id="309" r:id="rId45"/>
    <p:sldId id="258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8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theme" Target="theme/theme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viewProps" Target="viewProps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35" Type="http://schemas.openxmlformats.org/officeDocument/2006/relationships/slide" Target="slides/slide34.xml"/><Relationship Id="rId51" Type="http://schemas.openxmlformats.org/officeDocument/2006/relationships/tableStyles" Target="tableStyles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3137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72458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30768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660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86047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62965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2591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8070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469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56966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49011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5985C-009C-EA44-9172-91F3F2A7A101}" type="datetimeFigureOut">
              <a:rPr lang="en-US" smtClean="0"/>
              <a:pPr/>
              <a:t>1/22/13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9081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6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ala.org/news/mediapresscenter/presskits/youthmediaawards/alayouthmediaaward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tconference.org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3" Type="http://schemas.openxmlformats.org/officeDocument/2006/relationships/hyperlink" Target="http://www.morainevalley.edu/infolitsummit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atchgeo.com/map/79d07ce76ba4b42e0d6c7339c6a2b40d" TargetMode="External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-myspace-and-i.com/" TargetMode="External"/><Relationship Id="rId3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bohne:Desktop:C&amp;I445%20Spring%202012:445SyllabusSpring2012.docx!OLE_LINK1" TargetMode="Externa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latimesblogs.latimes.com/lanow/2013/01/manti-teo-hoax-ronaiah-tuiasosopos-family-planning-response.html" TargetMode="External"/><Relationship Id="rId3" Type="http://schemas.openxmlformats.org/officeDocument/2006/relationships/hyperlink" Target="http://www.cnn.com/2013/01/17/tech/aaron-swartz-death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 </a:t>
            </a:r>
            <a:r>
              <a:rPr lang="en-US" dirty="0"/>
              <a:t>Literacy Instruction for School Libraries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C&amp;I 445</a:t>
            </a:r>
          </a:p>
          <a:p>
            <a:r>
              <a:rPr lang="en-US" dirty="0" smtClean="0"/>
              <a:t>January 22, 2013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78152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Manti </a:t>
            </a:r>
            <a:r>
              <a:rPr lang="en-US" dirty="0" err="1" smtClean="0"/>
              <a:t>Te’o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417638"/>
            <a:ext cx="8128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ALA Youth Media Awards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64" y="1417639"/>
            <a:ext cx="1336081" cy="1994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370" y="1417638"/>
            <a:ext cx="2159786" cy="21597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401" y="1581872"/>
            <a:ext cx="2557399" cy="21098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85264" y="3577424"/>
            <a:ext cx="1034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Newbery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62841" y="3792131"/>
            <a:ext cx="1071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Caldecott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93420" y="3792131"/>
            <a:ext cx="73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Sibert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264" y="4221589"/>
            <a:ext cx="2157230" cy="21572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1968" y="6378819"/>
            <a:ext cx="1855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Coretta Scott King 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1459" y="4161463"/>
            <a:ext cx="1624518" cy="22479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62841" y="6488668"/>
            <a:ext cx="1382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Printz</a:t>
            </a:r>
            <a:r>
              <a:rPr lang="en-US" dirty="0" smtClean="0"/>
              <a:t> Award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7058" y="4161463"/>
            <a:ext cx="1478013" cy="221425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15425" y="6488668"/>
            <a:ext cx="2371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Theodore Geisel Award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ALA Youth Media Awards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Caldecott</a:t>
            </a:r>
          </a:p>
          <a:p>
            <a:r>
              <a:rPr lang="en-US" dirty="0" smtClean="0"/>
              <a:t>Newbery</a:t>
            </a:r>
          </a:p>
          <a:p>
            <a:r>
              <a:rPr lang="en-US" dirty="0" smtClean="0"/>
              <a:t>Coretta Scott King</a:t>
            </a:r>
          </a:p>
          <a:p>
            <a:r>
              <a:rPr lang="en-US" dirty="0" err="1" smtClean="0"/>
              <a:t>Sibert</a:t>
            </a:r>
            <a:endParaRPr lang="en-US" dirty="0" smtClean="0"/>
          </a:p>
          <a:p>
            <a:r>
              <a:rPr lang="en-US" dirty="0" err="1" smtClean="0"/>
              <a:t>Printz</a:t>
            </a:r>
            <a:endParaRPr lang="en-US" dirty="0" smtClean="0"/>
          </a:p>
          <a:p>
            <a:r>
              <a:rPr lang="en-US" dirty="0" smtClean="0"/>
              <a:t>Geisel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http://ala.org/news/mediapresscenter/presskits/youthmediaawards/alayouthmediaawards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Aaron Swartz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43300"/>
          </a:xfrm>
        </p:spPr>
        <p:txBody>
          <a:bodyPr>
            <a:normAutofit/>
          </a:bodyPr>
          <a:lstStyle/>
          <a:p>
            <a:r>
              <a:rPr lang="en-US" dirty="0" smtClean="0"/>
              <a:t>Downloaded Millions of Articles from MIT database JSTOR</a:t>
            </a:r>
          </a:p>
          <a:p>
            <a:r>
              <a:rPr lang="en-US" dirty="0" smtClean="0"/>
              <a:t>News site </a:t>
            </a:r>
            <a:r>
              <a:rPr lang="en-US" dirty="0" err="1" smtClean="0"/>
              <a:t>Reddit</a:t>
            </a:r>
            <a:r>
              <a:rPr lang="en-US" dirty="0" smtClean="0"/>
              <a:t> and RSS technology</a:t>
            </a:r>
          </a:p>
          <a:p>
            <a:r>
              <a:rPr lang="en-US" dirty="0" smtClean="0"/>
              <a:t>Helped defeat the Stop Online Piracy Act SOPA</a:t>
            </a:r>
          </a:p>
          <a:p>
            <a:r>
              <a:rPr lang="en-US" dirty="0" smtClean="0"/>
              <a:t>Born in Chicago</a:t>
            </a:r>
          </a:p>
          <a:p>
            <a:r>
              <a:rPr lang="en-US" dirty="0" smtClean="0"/>
              <a:t>Buried last week in Highland Park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036" y="3822700"/>
            <a:ext cx="2010764" cy="2787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Wikipedia Blackout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765300"/>
            <a:ext cx="6350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does this teach our children about access to information?</a:t>
            </a:r>
          </a:p>
          <a:p>
            <a:r>
              <a:rPr lang="en-US" dirty="0" smtClean="0"/>
              <a:t>How can we as educators use this to help our students learn more about information literacy?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Houskeeping</a:t>
            </a:r>
            <a:endParaRPr lang="en-US" dirty="0" smtClean="0"/>
          </a:p>
          <a:p>
            <a:r>
              <a:rPr lang="en-US" dirty="0" smtClean="0"/>
              <a:t>Group Project</a:t>
            </a:r>
          </a:p>
          <a:p>
            <a:r>
              <a:rPr lang="en-US" dirty="0" smtClean="0"/>
              <a:t>Introductions</a:t>
            </a:r>
          </a:p>
          <a:p>
            <a:r>
              <a:rPr lang="en-US" dirty="0" smtClean="0"/>
              <a:t>Articles</a:t>
            </a:r>
          </a:p>
          <a:p>
            <a:r>
              <a:rPr lang="en-US" dirty="0" smtClean="0"/>
              <a:t>Digital Nation</a:t>
            </a:r>
          </a:p>
          <a:p>
            <a:r>
              <a:rPr lang="en-US" dirty="0" smtClean="0"/>
              <a:t>For Next Time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037" y="2714097"/>
            <a:ext cx="3199956" cy="295380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75002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Understanding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213100"/>
            <a:ext cx="4216400" cy="36449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don’t know you don’t know</a:t>
            </a:r>
          </a:p>
          <a:p>
            <a:r>
              <a:rPr lang="en-US" dirty="0" smtClean="0"/>
              <a:t>You know you don’t know</a:t>
            </a:r>
          </a:p>
          <a:p>
            <a:r>
              <a:rPr lang="en-US" dirty="0" smtClean="0"/>
              <a:t>You know you know</a:t>
            </a:r>
          </a:p>
          <a:p>
            <a:r>
              <a:rPr lang="en-US" dirty="0" smtClean="0"/>
              <a:t>You don’t know you know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9487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Housekeeping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Upcoming Opportunities</a:t>
            </a:r>
          </a:p>
          <a:p>
            <a:pPr lvl="1"/>
            <a:r>
              <a:rPr lang="en-US" dirty="0" smtClean="0"/>
              <a:t>SIT Conference February 23</a:t>
            </a:r>
          </a:p>
          <a:p>
            <a:pPr lvl="2"/>
            <a:r>
              <a:rPr lang="en-US" dirty="0" smtClean="0"/>
              <a:t>Normal (Heartland Community College)</a:t>
            </a:r>
          </a:p>
          <a:p>
            <a:pPr lvl="2"/>
            <a:r>
              <a:rPr lang="en-US" dirty="0" smtClean="0"/>
              <a:t>Carbondale (Carbondale Middle School)</a:t>
            </a:r>
          </a:p>
          <a:p>
            <a:pPr lvl="2"/>
            <a:r>
              <a:rPr lang="en-US" dirty="0" smtClean="0"/>
              <a:t>DeKalb (DeKalb High School)</a:t>
            </a:r>
          </a:p>
          <a:p>
            <a:pPr lvl="2"/>
            <a:r>
              <a:rPr lang="en-US" dirty="0" smtClean="0"/>
              <a:t>Downers Grove (Herrick Middle School)</a:t>
            </a:r>
          </a:p>
          <a:p>
            <a:pPr lvl="2"/>
            <a:r>
              <a:rPr lang="en-US" dirty="0" smtClean="0"/>
              <a:t>East Moline (Glenview Middle School)</a:t>
            </a:r>
          </a:p>
          <a:p>
            <a:pPr lvl="2"/>
            <a:r>
              <a:rPr lang="en-US" dirty="0" smtClean="0"/>
              <a:t>Lincolnshire (Stevenson High School)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>
                <a:hlinkClick r:id="rId2"/>
              </a:rPr>
              <a:t>http://www.sitconference.org/</a:t>
            </a: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08070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Literacy Summit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327150"/>
            <a:ext cx="5283200" cy="4203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40000" y="5929868"/>
            <a:ext cx="4506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http://www.morainevalley.edu/infolitsummit/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/>
          <a:lstStyle/>
          <a:p>
            <a:r>
              <a:rPr lang="en-US" dirty="0" smtClean="0"/>
              <a:t>Welcome Back!</a:t>
            </a:r>
            <a:endParaRPr lang="en-US" dirty="0"/>
          </a:p>
        </p:txBody>
      </p:sp>
      <p:pic>
        <p:nvPicPr>
          <p:cNvPr id="5" name="Picture 4" descr="YES_N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015842" y="1473200"/>
            <a:ext cx="1823239" cy="27813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584581" y="3953954"/>
            <a:ext cx="1994019" cy="60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45542" y="1378149"/>
            <a:ext cx="367030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0"/>
              </a:spcBef>
              <a:defRPr/>
            </a:pP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Every class, please check your audio: Tools&gt;audio&gt;audio set up wizard</a:t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solidFill>
                  <a:srgbClr val="00B050"/>
                </a:solidFill>
                <a:latin typeface="Arabic Typesetting" pitchFamily="66" charset="-78"/>
                <a:cs typeface="Arabic Typesetting" pitchFamily="66" charset="-78"/>
              </a:rPr>
              <a:t>Green Check Good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Red X-can’t hear 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	</a:t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contact tech support and be ready to use telephony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).</a:t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Click on the Telephone icon and follow instructions on the screen.</a:t>
            </a:r>
            <a:b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</a:br>
            <a:endParaRPr lang="en-US" b="1" dirty="0" smtClean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Please remind tech support to record the class if you do not see the recording icon indicating that the session is being recorded.</a:t>
            </a:r>
            <a: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</a:br>
            <a:endParaRPr lang="en-US" b="1" i="1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600" y="800100"/>
            <a:ext cx="2616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 the next slide I’ll ask you to let us know what your favorite type of food is, and we’ll need this information for our group activity tonight. 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694566"/>
            <a:ext cx="1697037" cy="31198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Plan to go out to eat together with your group</a:t>
            </a:r>
          </a:p>
          <a:p>
            <a:pPr lvl="1"/>
            <a:r>
              <a:rPr lang="en-US" dirty="0" smtClean="0"/>
              <a:t>Select a restaurant that is equidistant (within reason) from all members of the group </a:t>
            </a:r>
          </a:p>
          <a:p>
            <a:pPr lvl="1"/>
            <a:r>
              <a:rPr lang="en-US" dirty="0" smtClean="0"/>
              <a:t>Restaurant can’t be a chain, (local Flavor)</a:t>
            </a:r>
          </a:p>
          <a:p>
            <a:pPr lvl="1"/>
            <a:r>
              <a:rPr lang="en-US" dirty="0" smtClean="0"/>
              <a:t>Choose the date, time, and location</a:t>
            </a:r>
          </a:p>
          <a:p>
            <a:r>
              <a:rPr lang="en-US" dirty="0" smtClean="0"/>
              <a:t>Submit a slide with</a:t>
            </a:r>
          </a:p>
          <a:p>
            <a:pPr lvl="1"/>
            <a:r>
              <a:rPr lang="en-US" dirty="0" smtClean="0"/>
              <a:t>Name of the Restaurant</a:t>
            </a:r>
          </a:p>
          <a:p>
            <a:pPr lvl="1"/>
            <a:r>
              <a:rPr lang="en-US" dirty="0" smtClean="0"/>
              <a:t>Date time location</a:t>
            </a:r>
          </a:p>
          <a:p>
            <a:pPr lvl="1"/>
            <a:r>
              <a:rPr lang="en-US" dirty="0" smtClean="0"/>
              <a:t>Why you chose this in 20 words or less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2888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 you’re 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finish before the rest of the groups are done please work as a group to create or adapt a definition of Information Literacy.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3900" y="274638"/>
            <a:ext cx="4152900" cy="1143000"/>
          </a:xfrm>
        </p:spPr>
        <p:txBody>
          <a:bodyPr/>
          <a:lstStyle/>
          <a:p>
            <a:r>
              <a:rPr lang="en-US" dirty="0" smtClean="0"/>
              <a:t>Where are you?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2534" t="6666" r="12139" b="7083"/>
          <a:stretch/>
        </p:blipFill>
        <p:spPr>
          <a:xfrm>
            <a:off x="863600" y="310240"/>
            <a:ext cx="3822699" cy="62143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49900" y="1930400"/>
            <a:ext cx="254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the text tool to write your name close to the place you live on the map.  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 need to know to complete this assignment?</a:t>
            </a:r>
          </a:p>
          <a:p>
            <a:r>
              <a:rPr lang="en-US" dirty="0" smtClean="0"/>
              <a:t>What sources did you use to find information?</a:t>
            </a:r>
          </a:p>
          <a:p>
            <a:r>
              <a:rPr lang="en-US" dirty="0" smtClean="0"/>
              <a:t>How did you evaluate the sources?</a:t>
            </a:r>
          </a:p>
          <a:p>
            <a:r>
              <a:rPr lang="en-US" dirty="0" smtClean="0"/>
              <a:t>What might you have done differently?</a:t>
            </a:r>
          </a:p>
          <a:p>
            <a:r>
              <a:rPr lang="en-US" dirty="0" smtClean="0"/>
              <a:t>How might you use this with your students?  What adaptations would be needed?</a:t>
            </a:r>
          </a:p>
          <a:p>
            <a:r>
              <a:rPr lang="en-US" dirty="0" smtClean="0"/>
              <a:t>Is this information literacy?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24586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</a:p>
          <a:p>
            <a:r>
              <a:rPr lang="en-US" dirty="0" smtClean="0"/>
              <a:t>Dietary restrictions</a:t>
            </a:r>
          </a:p>
          <a:p>
            <a:r>
              <a:rPr lang="en-US" dirty="0" smtClean="0"/>
              <a:t>Favorite restaurant type</a:t>
            </a:r>
          </a:p>
          <a:p>
            <a:r>
              <a:rPr lang="en-US" dirty="0" smtClean="0"/>
              <a:t>Location of each member</a:t>
            </a:r>
          </a:p>
          <a:p>
            <a:r>
              <a:rPr lang="en-US" dirty="0" smtClean="0"/>
              <a:t>Menu on line</a:t>
            </a:r>
          </a:p>
          <a:p>
            <a:r>
              <a:rPr lang="en-US" dirty="0" smtClean="0"/>
              <a:t>Reviews</a:t>
            </a:r>
          </a:p>
          <a:p>
            <a:r>
              <a:rPr lang="en-US" dirty="0" smtClean="0"/>
              <a:t>Cost?  </a:t>
            </a:r>
            <a:r>
              <a:rPr lang="en-US" smtClean="0"/>
              <a:t>Price limit?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793817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Diners, Drive-ins, Dives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6076" y="5404805"/>
            <a:ext cx="3784600" cy="116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" dirty="0" smtClean="0">
                <a:hlinkClick r:id="rId2"/>
              </a:rPr>
              <a:t>http://www.batchgeo.com/map/79d07ce76ba4b42e0d6c7339c6a2b40d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50" y="1841500"/>
            <a:ext cx="42037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Define Information Literacy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Association of College &amp; Research Libraries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Ability to:</a:t>
            </a:r>
          </a:p>
          <a:p>
            <a:pPr lvl="1"/>
            <a:r>
              <a:rPr lang="en-US" dirty="0" smtClean="0"/>
              <a:t>Determine the extent of information needed</a:t>
            </a:r>
          </a:p>
          <a:p>
            <a:pPr lvl="1"/>
            <a:r>
              <a:rPr lang="en-US" dirty="0" smtClean="0"/>
              <a:t>Access the needed information effectively and efficiently</a:t>
            </a:r>
          </a:p>
          <a:p>
            <a:pPr lvl="1"/>
            <a:r>
              <a:rPr lang="en-US" dirty="0" smtClean="0"/>
              <a:t>Evaluate information and its sources critically</a:t>
            </a:r>
          </a:p>
          <a:p>
            <a:pPr lvl="1"/>
            <a:r>
              <a:rPr lang="en-US" dirty="0" smtClean="0"/>
              <a:t>Incorporate selected information into one’s knowledge base</a:t>
            </a:r>
          </a:p>
          <a:p>
            <a:pPr lvl="1"/>
            <a:r>
              <a:rPr lang="en-US" dirty="0" smtClean="0"/>
              <a:t>Use information effectively to accomplish a specific purpose</a:t>
            </a:r>
          </a:p>
          <a:p>
            <a:pPr lvl="1"/>
            <a:r>
              <a:rPr lang="en-US" dirty="0" smtClean="0"/>
              <a:t>Understand the economic, legal, and social issues surrounding the use of information, and access and use information ethically and legally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the_who_who_are_you_cd.jpg"/>
          <p:cNvPicPr>
            <a:picLocks noChangeAspect="1"/>
          </p:cNvPicPr>
          <p:nvPr/>
        </p:nvPicPr>
        <p:blipFill>
          <a:blip r:embed="rId2"/>
          <a:srcRect l="-40613" r="-40613"/>
          <a:stretch>
            <a:fillRect/>
          </a:stretch>
        </p:blipFill>
        <p:spPr>
          <a:xfrm>
            <a:off x="3131284" y="2032000"/>
            <a:ext cx="6012716" cy="33067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 for Tonight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021" y="1600200"/>
            <a:ext cx="3892579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Kelly</a:t>
            </a:r>
          </a:p>
          <a:p>
            <a:r>
              <a:rPr lang="en-US" dirty="0" smtClean="0"/>
              <a:t>Marc</a:t>
            </a:r>
            <a:endParaRPr lang="en-US" dirty="0" smtClean="0"/>
          </a:p>
          <a:p>
            <a:r>
              <a:rPr lang="en-US" dirty="0" smtClean="0"/>
              <a:t>Sarah</a:t>
            </a:r>
            <a:endParaRPr lang="en-US" dirty="0" smtClean="0"/>
          </a:p>
          <a:p>
            <a:r>
              <a:rPr lang="en-US" dirty="0" smtClean="0"/>
              <a:t>Amie</a:t>
            </a:r>
          </a:p>
          <a:p>
            <a:r>
              <a:rPr lang="en-US" dirty="0" smtClean="0"/>
              <a:t>Jessie</a:t>
            </a:r>
          </a:p>
          <a:p>
            <a:r>
              <a:rPr lang="en-US" dirty="0" smtClean="0"/>
              <a:t>Kara</a:t>
            </a:r>
          </a:p>
          <a:p>
            <a:r>
              <a:rPr lang="en-US" dirty="0" smtClean="0"/>
              <a:t>Susan</a:t>
            </a:r>
          </a:p>
          <a:p>
            <a:r>
              <a:rPr lang="en-US" dirty="0" smtClean="0"/>
              <a:t>Cheryl</a:t>
            </a:r>
          </a:p>
          <a:p>
            <a:r>
              <a:rPr lang="en-US" smtClean="0"/>
              <a:t>Sandy</a:t>
            </a:r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32190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 you go to find information about books?</a:t>
            </a:r>
            <a:endParaRPr lang="en-US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574800"/>
          <a:ext cx="7988301" cy="4775202"/>
        </p:xfrm>
        <a:graphic>
          <a:graphicData uri="http://schemas.openxmlformats.org/drawingml/2006/table">
            <a:tbl>
              <a:tblPr bandRow="1">
                <a:tableStyleId>{D7AC3CCA-C797-4891-BE02-D94E43425B78}</a:tableStyleId>
              </a:tblPr>
              <a:tblGrid>
                <a:gridCol w="2662767"/>
                <a:gridCol w="2662767"/>
                <a:gridCol w="2662767"/>
              </a:tblGrid>
              <a:tr h="67985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Cheryl</a:t>
                      </a:r>
                    </a:p>
                    <a:p>
                      <a:pPr algn="ctr"/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Gretchen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Abby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985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Kelly</a:t>
                      </a:r>
                    </a:p>
                    <a:p>
                      <a:pPr algn="ctr"/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Denyse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Kristi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985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Marc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Alexandra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Sarah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985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Teri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Melanie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Robin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607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Dave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Susan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Agatha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985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Amie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Jessie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Rebecca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985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Kara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75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Classrooms of Old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2065432"/>
            <a:ext cx="568960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Generation X, Y, Z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26631"/>
          <a:ext cx="8229600" cy="208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6323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Generation X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Generation 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Generation Z</a:t>
                      </a:r>
                      <a:endParaRPr lang="en-US" sz="2400" dirty="0"/>
                    </a:p>
                  </a:txBody>
                  <a:tcPr/>
                </a:tc>
              </a:tr>
              <a:tr h="6323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1960’s to 1980’s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1980’s &amp; early</a:t>
                      </a:r>
                      <a:r>
                        <a:rPr lang="en-US" sz="2400" baseline="0" dirty="0" smtClean="0"/>
                        <a:t> 1990’s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1990</a:t>
                      </a:r>
                      <a:r>
                        <a:rPr lang="en-US" sz="2400" baseline="0" dirty="0" smtClean="0"/>
                        <a:t>’s to </a:t>
                      </a:r>
                    </a:p>
                    <a:p>
                      <a:pPr algn="ctr"/>
                      <a:r>
                        <a:rPr lang="en-US" sz="2400" baseline="0" dirty="0" smtClean="0"/>
                        <a:t>present</a:t>
                      </a:r>
                      <a:endParaRPr lang="en-US" sz="2400" dirty="0"/>
                    </a:p>
                  </a:txBody>
                  <a:tcPr/>
                </a:tc>
              </a:tr>
              <a:tr h="632379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Generation Z?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</a:t>
            </a:r>
            <a:r>
              <a:rPr lang="en-US" smtClean="0"/>
              <a:t>Generation Z?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Most technologically advanced in history</a:t>
            </a:r>
          </a:p>
          <a:p>
            <a:r>
              <a:rPr lang="en-US" dirty="0" smtClean="0"/>
              <a:t>Concerned about their future</a:t>
            </a:r>
          </a:p>
          <a:p>
            <a:r>
              <a:rPr lang="en-US" dirty="0" smtClean="0"/>
              <a:t>Less of a sense of entitlement</a:t>
            </a:r>
          </a:p>
          <a:p>
            <a:r>
              <a:rPr lang="en-US" dirty="0" smtClean="0"/>
              <a:t>Preparing for jobs that don’t exist</a:t>
            </a:r>
          </a:p>
          <a:p>
            <a:r>
              <a:rPr lang="en-US" dirty="0" smtClean="0"/>
              <a:t>They know where to get information/TMI</a:t>
            </a:r>
          </a:p>
          <a:p>
            <a:r>
              <a:rPr lang="en-US" dirty="0" smtClean="0"/>
              <a:t>They need constant &amp; immediate feedback</a:t>
            </a:r>
          </a:p>
          <a:p>
            <a:r>
              <a:rPr lang="en-US" dirty="0" smtClean="0"/>
              <a:t>Multi-</a:t>
            </a:r>
            <a:r>
              <a:rPr lang="en-US" dirty="0" err="1" smtClean="0"/>
              <a:t>taskers</a:t>
            </a:r>
            <a:r>
              <a:rPr lang="en-US" dirty="0" smtClean="0"/>
              <a:t> </a:t>
            </a:r>
          </a:p>
          <a:p>
            <a:r>
              <a:rPr lang="en-US" dirty="0" smtClean="0"/>
              <a:t>Expect to be able to work from anywhere</a:t>
            </a:r>
          </a:p>
          <a:p>
            <a:r>
              <a:rPr lang="en-US" dirty="0" smtClean="0"/>
              <a:t>Communication style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Rewired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27600"/>
            <a:ext cx="7137400" cy="1481138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http://www.me-myspace-and-i.com/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417638"/>
            <a:ext cx="2641600" cy="396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417638"/>
            <a:ext cx="41148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Teaching and Reaching the Millennial Generation Through Media 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45108"/>
            <a:ext cx="8229600" cy="270039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“The </a:t>
            </a:r>
            <a:r>
              <a:rPr lang="en-US" dirty="0"/>
              <a:t>challenge for today’s teachers, largely digital </a:t>
            </a:r>
            <a:r>
              <a:rPr lang="en-US" dirty="0" smtClean="0"/>
              <a:t>immigrants</a:t>
            </a:r>
            <a:r>
              <a:rPr lang="en-US" dirty="0"/>
              <a:t>, is to continue to provide students with the legacy content of the old curriculum while providing future content to prepare students for life in the 21st </a:t>
            </a:r>
            <a:r>
              <a:rPr lang="en-US" dirty="0" smtClean="0"/>
              <a:t>century”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950348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Zits by Scott </a:t>
            </a:r>
            <a:r>
              <a:rPr lang="en-US" sz="3600" dirty="0" err="1" smtClean="0"/>
              <a:t>Borgman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79" y="1698244"/>
            <a:ext cx="8920710" cy="286737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971568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Teaching and Reaching the Millennial Generation Through Media Literacy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What skills, attitudes, and knowledge do students bring to the  table?</a:t>
            </a:r>
            <a:endParaRPr lang="en-US" sz="44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971568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Teaching and Reaching the Millennial Generation Through Media Literacy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21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What things may be hindering teachers in reaching Generation Z?</a:t>
            </a:r>
            <a:endParaRPr lang="en-US" sz="44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45362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/>
          <a:srcRect l="1858" t="51306" r="35570" b="23202"/>
          <a:stretch/>
        </p:blipFill>
        <p:spPr bwMode="auto">
          <a:xfrm>
            <a:off x="571702" y="1776430"/>
            <a:ext cx="8115098" cy="357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79315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Arne Duncan suggests that sitting still and concentrating are skills we should cultivate.</a:t>
            </a:r>
          </a:p>
          <a:p>
            <a:r>
              <a:rPr lang="en-US" dirty="0" smtClean="0"/>
              <a:t>In a world where we are bombarded by multiple stimuli, how do we teach students to focus?</a:t>
            </a:r>
          </a:p>
          <a:p>
            <a:r>
              <a:rPr lang="en-US" dirty="0" smtClean="0"/>
              <a:t>When is multitasking a requirement?  </a:t>
            </a:r>
          </a:p>
          <a:p>
            <a:r>
              <a:rPr lang="en-US" dirty="0" smtClean="0"/>
              <a:t>How do we determine which is needed for a given task?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44445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Classrooms Today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49054" y="1104537"/>
            <a:ext cx="4873470" cy="4660159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 Quote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“New technology means there are new questions you need to answer.”</a:t>
            </a:r>
          </a:p>
          <a:p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Todd Oppenheimer suggests that schools have engaged in a “computer frenzy” and should instead be teaching students: ‘history, how to write, how to think, how to communicate with each other, how to be reliable, and how to follow a line of reasoning.’</a:t>
            </a:r>
          </a:p>
          <a:p>
            <a:r>
              <a:rPr lang="en-US" dirty="0" smtClean="0"/>
              <a:t> Do you agree or disagree?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83673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you see potential for gaming in education?  </a:t>
            </a:r>
          </a:p>
          <a:p>
            <a:r>
              <a:rPr lang="en-US" dirty="0" smtClean="0"/>
              <a:t>Have you had positive/negative experiences with students and gaming?</a:t>
            </a:r>
          </a:p>
          <a:p>
            <a:r>
              <a:rPr lang="en-US" dirty="0" smtClean="0"/>
              <a:t>Do you agree that games like World of </a:t>
            </a:r>
            <a:r>
              <a:rPr lang="en-US" dirty="0" err="1" smtClean="0"/>
              <a:t>Warcraft</a:t>
            </a:r>
            <a:r>
              <a:rPr lang="en-US" dirty="0" smtClean="0"/>
              <a:t> promote collaboration skills?</a:t>
            </a:r>
          </a:p>
          <a:p>
            <a:r>
              <a:rPr lang="en-US" dirty="0" smtClean="0"/>
              <a:t>Do you agree that virtual worlds allow you to discover other aspects of yourself?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32268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Information Literacy</a:t>
            </a:r>
            <a:br>
              <a:rPr lang="en-US" dirty="0" smtClean="0"/>
            </a:br>
            <a:r>
              <a:rPr lang="en-US" sz="2667" dirty="0" smtClean="0"/>
              <a:t>by Ann Marlow </a:t>
            </a:r>
            <a:r>
              <a:rPr lang="en-US" sz="2667" dirty="0" err="1" smtClean="0"/>
              <a:t>Riedling</a:t>
            </a:r>
            <a:endParaRPr lang="en-US" sz="2667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Textbook-based learning to Resource-based learning</a:t>
            </a:r>
          </a:p>
          <a:p>
            <a:r>
              <a:rPr lang="en-US" dirty="0" smtClean="0"/>
              <a:t>LMS </a:t>
            </a:r>
          </a:p>
          <a:p>
            <a:pPr lvl="1"/>
            <a:r>
              <a:rPr lang="en-US" dirty="0" smtClean="0"/>
              <a:t>Provide a variety of resources </a:t>
            </a:r>
          </a:p>
          <a:p>
            <a:pPr lvl="1"/>
            <a:r>
              <a:rPr lang="en-US" dirty="0" smtClean="0"/>
              <a:t>Collaboration</a:t>
            </a:r>
          </a:p>
          <a:p>
            <a:pPr lvl="1"/>
            <a:r>
              <a:rPr lang="en-US" dirty="0" smtClean="0"/>
              <a:t>Ultimate Search Engine</a:t>
            </a:r>
          </a:p>
          <a:p>
            <a:pPr lvl="1"/>
            <a:r>
              <a:rPr lang="en-US" dirty="0" smtClean="0"/>
              <a:t>Leaders in Information Literacy Movement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Information Literacy</a:t>
            </a:r>
            <a:br>
              <a:rPr lang="en-US" dirty="0" smtClean="0"/>
            </a:br>
            <a:r>
              <a:rPr lang="en-US" sz="2667" dirty="0" smtClean="0"/>
              <a:t>by Ann Marlow </a:t>
            </a:r>
            <a:r>
              <a:rPr lang="en-US" sz="2667" dirty="0" err="1" smtClean="0"/>
              <a:t>Riedling</a:t>
            </a:r>
            <a:endParaRPr lang="en-US" sz="2667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 </a:t>
            </a:r>
          </a:p>
          <a:p>
            <a:pPr lvl="1"/>
            <a:r>
              <a:rPr lang="en-US" dirty="0" smtClean="0"/>
              <a:t>more self directed learning </a:t>
            </a:r>
          </a:p>
          <a:p>
            <a:pPr lvl="1"/>
            <a:r>
              <a:rPr lang="en-US" dirty="0" smtClean="0"/>
              <a:t>lifelong learners</a:t>
            </a:r>
          </a:p>
          <a:p>
            <a:pPr lvl="1"/>
            <a:r>
              <a:rPr lang="en-US" dirty="0" smtClean="0"/>
              <a:t>“Realize that information does not become knowledge until contemplated by the mind”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Big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 smtClean="0"/>
              <a:t>Defining Information Literacy</a:t>
            </a:r>
          </a:p>
          <a:p>
            <a:r>
              <a:rPr lang="en-US" dirty="0" smtClean="0"/>
              <a:t>Standards and Skills</a:t>
            </a:r>
          </a:p>
          <a:p>
            <a:r>
              <a:rPr lang="en-US" dirty="0" smtClean="0"/>
              <a:t>Research/Process Models</a:t>
            </a:r>
          </a:p>
          <a:p>
            <a:r>
              <a:rPr lang="en-US" dirty="0" smtClean="0"/>
              <a:t>Curriculum Mapping</a:t>
            </a:r>
          </a:p>
          <a:p>
            <a:r>
              <a:rPr lang="en-US" dirty="0" smtClean="0"/>
              <a:t>Collaboration</a:t>
            </a:r>
          </a:p>
          <a:p>
            <a:r>
              <a:rPr lang="en-US" dirty="0" smtClean="0"/>
              <a:t>Technologies that assist Information Literacy</a:t>
            </a:r>
          </a:p>
          <a:p>
            <a:r>
              <a:rPr lang="en-US" dirty="0" smtClean="0"/>
              <a:t>Evangelize 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41112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140" y="2258153"/>
            <a:ext cx="3447116" cy="35485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229" y="2662113"/>
            <a:ext cx="3857571" cy="27468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Literature Review</a:t>
            </a:r>
            <a:r>
              <a:rPr lang="en-US" dirty="0" smtClean="0"/>
              <a:t> (10%) February 5th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Write a 3-5 page review of at least three articles on an information literacy topic. You may choose from any topic relating to information literacy including, but not limited to, Millennials/Generation X,Y,Z , the digital divide, information literacy standards, collaboration/co-teaching, curricular integration of school libraries, mentoring, parent involvement in school library activities, curricular planning, learning styles, research models, assessment, and decision-making and copyright/intellectual freedom.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 Review Rubric</a:t>
            </a:r>
            <a:endParaRPr lang="en-US" dirty="0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01324" y="1714500"/>
          <a:ext cx="8609506" cy="4328802"/>
        </p:xfrm>
        <a:graphic>
          <a:graphicData uri="http://schemas.openxmlformats.org/presentationml/2006/ole">
            <p:oleObj spid="_x0000_s47106" name="Document" r:id="rId3" imgW="6819900" imgH="34290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Next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23148"/>
          </a:xfrm>
        </p:spPr>
        <p:txBody>
          <a:bodyPr>
            <a:normAutofit/>
          </a:bodyPr>
          <a:lstStyle/>
          <a:p>
            <a:r>
              <a:rPr lang="en-US" dirty="0" smtClean="0"/>
              <a:t>AASL 21</a:t>
            </a:r>
            <a:r>
              <a:rPr lang="en-US" baseline="30000" dirty="0" smtClean="0"/>
              <a:t>st</a:t>
            </a:r>
            <a:r>
              <a:rPr lang="en-US" dirty="0" smtClean="0"/>
              <a:t> Century Learner Standards</a:t>
            </a:r>
          </a:p>
          <a:p>
            <a:r>
              <a:rPr lang="en-US" dirty="0" smtClean="0"/>
              <a:t>ISAIL</a:t>
            </a:r>
          </a:p>
          <a:p>
            <a:r>
              <a:rPr lang="en-US" dirty="0" smtClean="0"/>
              <a:t>Common Core Standards</a:t>
            </a:r>
          </a:p>
          <a:p>
            <a:pPr lvl="1"/>
            <a:r>
              <a:rPr lang="en-US" dirty="0" smtClean="0"/>
              <a:t>Guest Speaker Karen Smith-Cox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86420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Literacy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505700" cy="4127499"/>
          </a:xfrm>
        </p:spPr>
        <p:txBody>
          <a:bodyPr>
            <a:normAutofit/>
          </a:bodyPr>
          <a:lstStyle/>
          <a:p>
            <a:r>
              <a:rPr lang="en-US" dirty="0" smtClean="0"/>
              <a:t>Miss Informed</a:t>
            </a:r>
          </a:p>
          <a:p>
            <a:pPr lvl="1"/>
            <a:r>
              <a:rPr lang="en-US" dirty="0" smtClean="0"/>
              <a:t>Manti </a:t>
            </a:r>
            <a:r>
              <a:rPr lang="en-US" dirty="0" err="1" smtClean="0"/>
              <a:t>Te’o</a:t>
            </a:r>
            <a:endParaRPr lang="en-US" dirty="0" smtClean="0"/>
          </a:p>
          <a:p>
            <a:pPr lvl="1"/>
            <a:r>
              <a:rPr lang="en-US" sz="1000" dirty="0" smtClean="0">
                <a:hlinkClick r:id="rId2"/>
              </a:rPr>
              <a:t>http://latimesblogs.latimes.com/lanow/2013/01/manti-teo-hoax-ronaiah-tuiasosopos-family-planning-response.html</a:t>
            </a:r>
            <a:r>
              <a:rPr lang="en-US" sz="1000" dirty="0" smtClean="0"/>
              <a:t> </a:t>
            </a:r>
          </a:p>
          <a:p>
            <a:r>
              <a:rPr lang="en-US" dirty="0" smtClean="0"/>
              <a:t>Don’t Miss</a:t>
            </a:r>
          </a:p>
          <a:p>
            <a:pPr lvl="1"/>
            <a:r>
              <a:rPr lang="en-US" dirty="0" smtClean="0"/>
              <a:t>ALA Awards</a:t>
            </a:r>
          </a:p>
          <a:p>
            <a:r>
              <a:rPr lang="en-US" dirty="0" smtClean="0"/>
              <a:t>Missed</a:t>
            </a:r>
          </a:p>
          <a:p>
            <a:pPr lvl="1"/>
            <a:r>
              <a:rPr lang="en-US" dirty="0" smtClean="0"/>
              <a:t>Aaron Swartz</a:t>
            </a:r>
          </a:p>
          <a:p>
            <a:pPr lvl="1"/>
            <a:r>
              <a:rPr lang="en-US" sz="1081" dirty="0" smtClean="0">
                <a:hlinkClick r:id="rId3"/>
              </a:rPr>
              <a:t>http://www.cnn.com/2013/01/17/tech/aaron-swartz-death/index.html</a:t>
            </a:r>
            <a:r>
              <a:rPr lang="en-US" sz="1081" dirty="0" smtClean="0"/>
              <a:t> </a:t>
            </a:r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854" y="3987800"/>
            <a:ext cx="2982146" cy="20129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4704</TotalTime>
  <Words>1344</Words>
  <Application>Microsoft Macintosh PowerPoint</Application>
  <PresentationFormat>On-screen Show (4:3)</PresentationFormat>
  <Paragraphs>218</Paragraphs>
  <Slides>45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Office Theme</vt:lpstr>
      <vt:lpstr>Macintosh HD:Users:bohne:Desktop:C&amp;I445 Spring 2012:445SyllabusSpring2012.docx!OLE_LINK1</vt:lpstr>
      <vt:lpstr>Information Literacy Instruction for School Libraries</vt:lpstr>
      <vt:lpstr>Welcome Back!</vt:lpstr>
      <vt:lpstr>Classrooms of Old</vt:lpstr>
      <vt:lpstr>Classrooms Today</vt:lpstr>
      <vt:lpstr>Or…</vt:lpstr>
      <vt:lpstr>Literature Review (10%) February 5th </vt:lpstr>
      <vt:lpstr>Literature Review Rubric</vt:lpstr>
      <vt:lpstr>For Next Time</vt:lpstr>
      <vt:lpstr>Information Literacy In The News</vt:lpstr>
      <vt:lpstr>Manti Te’o</vt:lpstr>
      <vt:lpstr>ALA Youth Media Awards</vt:lpstr>
      <vt:lpstr>ALA Youth Media Awards</vt:lpstr>
      <vt:lpstr>Aaron Swartz</vt:lpstr>
      <vt:lpstr>Wikipedia Blackout</vt:lpstr>
      <vt:lpstr>Questions</vt:lpstr>
      <vt:lpstr>Agenda</vt:lpstr>
      <vt:lpstr>Levels of Understanding</vt:lpstr>
      <vt:lpstr>Housekeeping</vt:lpstr>
      <vt:lpstr>Information Literacy Summit</vt:lpstr>
      <vt:lpstr>Group Activity</vt:lpstr>
      <vt:lpstr>While you’re waiting</vt:lpstr>
      <vt:lpstr>Where are you?</vt:lpstr>
      <vt:lpstr>Follow Up</vt:lpstr>
      <vt:lpstr>My List</vt:lpstr>
      <vt:lpstr>Diners, Drive-ins, Dives</vt:lpstr>
      <vt:lpstr>Define Information Literacy</vt:lpstr>
      <vt:lpstr>Association of College &amp; Research Libraries Definition</vt:lpstr>
      <vt:lpstr>Introductions for Tonight</vt:lpstr>
      <vt:lpstr>Where do you go to find information about books?</vt:lpstr>
      <vt:lpstr>Generation X, Y, Z</vt:lpstr>
      <vt:lpstr>Who is Generation Z?</vt:lpstr>
      <vt:lpstr>Who is Generation Z?</vt:lpstr>
      <vt:lpstr>Rewired</vt:lpstr>
      <vt:lpstr>Teaching and Reaching the Millennial Generation Through Media Literacy</vt:lpstr>
      <vt:lpstr>Zits by Scott Borgman</vt:lpstr>
      <vt:lpstr>Teaching and Reaching the Millennial Generation Through Media Literacy</vt:lpstr>
      <vt:lpstr>Teaching and Reaching the Millennial Generation Through Media Literacy</vt:lpstr>
      <vt:lpstr>Digital Nation</vt:lpstr>
      <vt:lpstr>Digital Nation</vt:lpstr>
      <vt:lpstr>Digital Nation Quote</vt:lpstr>
      <vt:lpstr>Digital Nation</vt:lpstr>
      <vt:lpstr>Digital Nation</vt:lpstr>
      <vt:lpstr>Information Literacy by Ann Marlow Riedling</vt:lpstr>
      <vt:lpstr>Information Literacy by Ann Marlow Riedling</vt:lpstr>
      <vt:lpstr>The Big Picture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Literacy Instruction for School Libraries</dc:title>
  <dc:creator>Chris Bohne</dc:creator>
  <cp:lastModifiedBy>Chris Bohne</cp:lastModifiedBy>
  <cp:revision>21</cp:revision>
  <dcterms:created xsi:type="dcterms:W3CDTF">2013-01-22T22:34:38Z</dcterms:created>
  <dcterms:modified xsi:type="dcterms:W3CDTF">2013-01-22T22:36:26Z</dcterms:modified>
</cp:coreProperties>
</file>